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5" r:id="rId3"/>
    <p:sldId id="286" r:id="rId4"/>
    <p:sldId id="287" r:id="rId5"/>
    <p:sldId id="258" r:id="rId6"/>
    <p:sldId id="260" r:id="rId7"/>
    <p:sldId id="274" r:id="rId8"/>
    <p:sldId id="275" r:id="rId9"/>
    <p:sldId id="265" r:id="rId10"/>
    <p:sldId id="276" r:id="rId11"/>
    <p:sldId id="279" r:id="rId12"/>
    <p:sldId id="261" r:id="rId13"/>
    <p:sldId id="277" r:id="rId14"/>
    <p:sldId id="266" r:id="rId15"/>
    <p:sldId id="278" r:id="rId16"/>
    <p:sldId id="257" r:id="rId17"/>
    <p:sldId id="262" r:id="rId18"/>
    <p:sldId id="280" r:id="rId19"/>
    <p:sldId id="271" r:id="rId20"/>
    <p:sldId id="282" r:id="rId21"/>
    <p:sldId id="263" r:id="rId22"/>
    <p:sldId id="281" r:id="rId23"/>
    <p:sldId id="259" r:id="rId24"/>
    <p:sldId id="264" r:id="rId25"/>
    <p:sldId id="273" r:id="rId26"/>
    <p:sldId id="270" r:id="rId27"/>
    <p:sldId id="283" r:id="rId28"/>
    <p:sldId id="269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0914F-FC03-4BD2-AFFB-5C4FD1D5C57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2363-B9F5-4309-9C7C-6D95B68C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E86C8-F3E7-43D1-B9C8-95C9F822CD87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definitions:  	Flexor:  decreases the angle between two bones when it contracts (biceps)</a:t>
            </a:r>
          </a:p>
          <a:p>
            <a:r>
              <a:rPr lang="en-US"/>
              <a:t>				Extensors:  Increases the angle between two bones when it contracts (triceps)</a:t>
            </a:r>
          </a:p>
        </p:txBody>
      </p:sp>
    </p:spTree>
    <p:extLst>
      <p:ext uri="{BB962C8B-B14F-4D97-AF65-F5344CB8AC3E}">
        <p14:creationId xmlns:p14="http://schemas.microsoft.com/office/powerpoint/2010/main" val="82441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http://bovine.unl.edu/eng/glos.jsp</a:t>
            </a:r>
          </a:p>
          <a:p>
            <a:r>
              <a:rPr lang="en-US" dirty="0" smtClean="0"/>
              <a:t>http://www.onlineveterinaryanatomy.net/sites/default/files/original_media/presentation/asset_8703_Anatomy%20of%20the%20bovine%20hindlimb.pdf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0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http://www.infovets.com/books/smrm/A/A030.htm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http://www.meddean.luc.edu/lumen/MedEd/grossanatomy/dissector/muscles/trap.htm</a:t>
            </a:r>
          </a:p>
          <a:p>
            <a:r>
              <a:rPr lang="en-US" dirty="0" smtClean="0"/>
              <a:t>http://www.vetmed.vt.edu/education/curriculum/vm8644/equineneck/Definitions/brachiocephalicus.html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http://www.infovets.com/books/smrm/A/A030.htm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https://www.kenhub.com/en/library/anatomy/the-deltoid-muscle</a:t>
            </a:r>
          </a:p>
          <a:p>
            <a:r>
              <a:rPr lang="en-US" dirty="0" smtClean="0"/>
              <a:t>http://www.meddean.luc.edu/lumen/meded/grossanatomy/dissector/mml/lat.htm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http://www.infovets.com/books/smrm/A/A030.htm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http://thewellnessdigest.com/internal-and-external-obliques-origin-insertion-action-and-innervation/</a:t>
            </a:r>
          </a:p>
          <a:p>
            <a:r>
              <a:rPr lang="en-US" dirty="0" smtClean="0"/>
              <a:t>http://www.meddean.luc.edu/lumen/meded/grossanatomy/dissector/mml/tfl.htm</a:t>
            </a:r>
          </a:p>
          <a:p>
            <a:r>
              <a:rPr lang="en-US" dirty="0" smtClean="0"/>
              <a:t>http://cal.vet.upenn.edu/projects/grossanat/largemenu/hplvldmuscle.htm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http://www.infovets.com/books/smrm/A/A030.htm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https://www.inkling.com/read/dissection-guide-atlas-fetal-pig-smith-schenk-3rd/chapter-3/head-and-neck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http://10nvue.wix.com/human-anatomy---physiology#!__page-2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http://books.google.com/books?id=LaaLNfY6gB8C&amp;pg=PA23&amp;lpg=PA23&amp;dq=arm+and+shoulder+muscles+of+a+pig&amp;source=bl&amp;ots=X2LKsJW9mh&amp;sig=Xg3AsH38t_PFpsJGd8vjAHYKOjA&amp;hl=en&amp;sa=X&amp;ei=1KoAVMeHJI7HggSdroHgBA&amp;ved=0CCwQ6AEwBQ#v=onepage&amp;q=ar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https://animalplanet.wikispaces.com/IV.+Ferko+and+Spencer+Muscles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http://books.google.com/books?id=LaaLNfY6gB8C&amp;pg=PA23&amp;lpg=PA23&amp;dq=arm+and+shoulder+muscles+of+a+pig&amp;source=bl&amp;ots=X2LKsJW9mh&amp;sig=Xg3AsH38t_PFpsJGd8vjAHYKOjA&amp;hl=en&amp;sa=X&amp;ei=1KoAVMeHJI7HggSdroHgBA&amp;ved=0CCwQ6AEwBQ#v=onepage&amp;q=ar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http://books.google.com/books?id=LaaLNfY6gB8C&amp;pg=PA23&amp;lpg=PA23&amp;dq=arm+and+shoulder+muscles+of+a+pig&amp;source=bl&amp;ots=X2LKsJW9mh&amp;sig=Xg3AsH38t_PFpsJGd8vjAHYKOjA&amp;hl=en&amp;sa=X&amp;ei=1KoAVMeHJI7HggSdroHgBA&amp;ved=0CCwQ6AEwBQ#v=onepage&amp;q=ar</a:t>
            </a:r>
          </a:p>
          <a:p>
            <a:r>
              <a:rPr lang="en-US" dirty="0" smtClean="0"/>
              <a:t>http://books.google.com/books?id=JFvJAgAAQBAJ&amp;pg=PA34&amp;dq=what+does+the+external+oblique+muscles+do+in+a+pig&amp;hl=en&amp;sa=X&amp;ei=-LMAVNX4FJDHgwSUxIGgDg&amp;ved=0CCsQ6AEwAg#v=onepage&amp;q=what%20does%20the%20external%20oblique%2</a:t>
            </a:r>
          </a:p>
          <a:p>
            <a:r>
              <a:rPr lang="en-US" dirty="0" smtClean="0"/>
              <a:t>http://books.google.com/books?id=-PsZaBufEM0C&amp;pg=PA166&amp;dq=what+does+the+rectus+abdominis+muscles+do+in+a+pig&amp;hl=en&amp;sa=X&amp;ei=c7YAVMuVN87OggSJ4oGIAw&amp;ved=0CDcQ6AEwAQ#v=onepage&amp;q=what%20does%20the%20rectus%20abdominis%20muscles%20do%20in%20a%20pig&amp;f=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amandawbio.files.wordpress.com/2008/05/cow_dentition11.doc</a:t>
            </a:r>
          </a:p>
          <a:p>
            <a:r>
              <a:rPr lang="en-US" dirty="0" smtClean="0"/>
              <a:t>http://www.vetmed.vt.edu/education/curriculum/vm8644/equineneck/Definitions/brachiocephalicus.html</a:t>
            </a:r>
          </a:p>
          <a:p>
            <a:r>
              <a:rPr lang="en-US" dirty="0" smtClean="0"/>
              <a:t>http://bovine.unl.edu/eng/glos.jsp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http://bovine.unl.edu/eng/glos.jsp</a:t>
            </a:r>
          </a:p>
          <a:p>
            <a:r>
              <a:rPr lang="en-US" dirty="0" smtClean="0"/>
              <a:t>http://www.meddean.luc.edu/lumen/MedEd/grossanatomy/dissector/muscles/delt.htm</a:t>
            </a:r>
          </a:p>
          <a:p>
            <a:r>
              <a:rPr lang="en-US" dirty="0" smtClean="0"/>
              <a:t>http://medical-dictionary.thefreedictionary.com/biceps+brachii</a:t>
            </a:r>
          </a:p>
          <a:p>
            <a:r>
              <a:rPr lang="en-US" dirty="0" smtClean="0"/>
              <a:t>http://www.aw-bc.com/info/martini6e/assets/pdf/chapter11.pdf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2363-B9F5-4309-9C7C-6D95B68C56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79D6BB-AF2D-4FE6-A9D3-F89042C1EE5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CCC6B4-BC05-4393-AAB8-796B020F4B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Muscle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3302251"/>
            <a:ext cx="1990725" cy="2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1479852"/>
            <a:ext cx="180167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3302252"/>
            <a:ext cx="1830245" cy="21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5482327"/>
            <a:ext cx="180167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2328"/>
            <a:ext cx="198120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852"/>
            <a:ext cx="198120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7400" y="38862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 flipH="1">
            <a:off x="3810000" y="3695700"/>
            <a:ext cx="381000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00800" y="35052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4495800" y="3072001"/>
            <a:ext cx="466725" cy="460501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3302252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3657600" y="3171825"/>
            <a:ext cx="3429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77000" y="27432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nut 15"/>
          <p:cNvSpPr/>
          <p:nvPr/>
        </p:nvSpPr>
        <p:spPr>
          <a:xfrm>
            <a:off x="5029200" y="2797804"/>
            <a:ext cx="381000" cy="35369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881562" cy="390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 and thigh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ensor </a:t>
            </a:r>
            <a:r>
              <a:rPr lang="en-US" dirty="0"/>
              <a:t>F</a:t>
            </a:r>
            <a:r>
              <a:rPr lang="en-US" dirty="0" smtClean="0"/>
              <a:t>asciae </a:t>
            </a:r>
            <a:r>
              <a:rPr lang="en-US" dirty="0" err="1"/>
              <a:t>L</a:t>
            </a:r>
            <a:r>
              <a:rPr lang="en-US" dirty="0" err="1" smtClean="0"/>
              <a:t>atae</a:t>
            </a:r>
            <a:endParaRPr lang="en-US" dirty="0" smtClean="0"/>
          </a:p>
          <a:p>
            <a:pPr lvl="1"/>
            <a:r>
              <a:rPr lang="en-US" dirty="0" smtClean="0"/>
              <a:t>Helps to extend the shanks, as well as to protract the thigh at the hip joint.</a:t>
            </a:r>
          </a:p>
          <a:p>
            <a:r>
              <a:rPr lang="en-US" dirty="0" smtClean="0"/>
              <a:t>Semitendinosus</a:t>
            </a:r>
          </a:p>
          <a:p>
            <a:pPr lvl="1"/>
            <a:r>
              <a:rPr lang="en-US" dirty="0" smtClean="0"/>
              <a:t>Assists the biceps </a:t>
            </a:r>
            <a:r>
              <a:rPr lang="en-US" dirty="0" err="1" smtClean="0"/>
              <a:t>femoris</a:t>
            </a:r>
            <a:r>
              <a:rPr lang="en-US" dirty="0" smtClean="0"/>
              <a:t> in thigh retraction and shank flexion</a:t>
            </a:r>
            <a:endParaRPr lang="en-US" dirty="0"/>
          </a:p>
          <a:p>
            <a:r>
              <a:rPr lang="en-US" dirty="0" smtClean="0"/>
              <a:t>Gastrocnemius </a:t>
            </a:r>
            <a:r>
              <a:rPr lang="en-US" dirty="0"/>
              <a:t>and </a:t>
            </a:r>
            <a:r>
              <a:rPr lang="en-US" dirty="0" smtClean="0"/>
              <a:t>Soleus</a:t>
            </a:r>
            <a:endParaRPr lang="en-US" dirty="0"/>
          </a:p>
          <a:p>
            <a:pPr lvl="1"/>
            <a:r>
              <a:rPr lang="en-US" dirty="0"/>
              <a:t>Extend the foot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02252"/>
            <a:ext cx="1962150" cy="2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1479852"/>
            <a:ext cx="180167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3302251"/>
            <a:ext cx="1830245" cy="21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5482327"/>
            <a:ext cx="180167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2328"/>
            <a:ext cx="198120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852"/>
            <a:ext cx="198120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371600" y="5257800"/>
            <a:ext cx="124633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3848100" y="5063226"/>
            <a:ext cx="381000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6560691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nut 7"/>
          <p:cNvSpPr/>
          <p:nvPr/>
        </p:nvSpPr>
        <p:spPr>
          <a:xfrm>
            <a:off x="4905374" y="5791200"/>
            <a:ext cx="352425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63246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5334000" y="5845477"/>
            <a:ext cx="304801" cy="302582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External/internal oblique</a:t>
            </a:r>
          </a:p>
          <a:p>
            <a:pPr lvl="1"/>
            <a:r>
              <a:rPr lang="en-US" dirty="0" smtClean="0"/>
              <a:t>Compresses the abdomen and flexes the trunk</a:t>
            </a:r>
          </a:p>
          <a:p>
            <a:r>
              <a:rPr lang="en-US" dirty="0" smtClean="0"/>
              <a:t>Rectus </a:t>
            </a:r>
            <a:r>
              <a:rPr lang="en-US" dirty="0"/>
              <a:t>abdominis</a:t>
            </a:r>
          </a:p>
          <a:p>
            <a:pPr lvl="1"/>
            <a:r>
              <a:rPr lang="en-US" dirty="0" smtClean="0"/>
              <a:t>Supports the abdominal wall and ventrally flexes the abdomen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02252"/>
            <a:ext cx="1962150" cy="2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1479852"/>
            <a:ext cx="180167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3302252"/>
            <a:ext cx="1830245" cy="21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5482327"/>
            <a:ext cx="180167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2328"/>
            <a:ext cx="198120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852"/>
            <a:ext cx="198120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endCxn id="1029" idx="1"/>
          </p:cNvCxnSpPr>
          <p:nvPr/>
        </p:nvCxnSpPr>
        <p:spPr>
          <a:xfrm>
            <a:off x="1676400" y="4392289"/>
            <a:ext cx="94153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77000" y="47244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nut 6"/>
          <p:cNvSpPr/>
          <p:nvPr/>
        </p:nvSpPr>
        <p:spPr>
          <a:xfrm>
            <a:off x="3886200" y="4193528"/>
            <a:ext cx="457200" cy="457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648200" y="4533900"/>
            <a:ext cx="457200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47244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4281487" y="4650728"/>
            <a:ext cx="333375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Cattle muscle anatomy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676400"/>
            <a:ext cx="5626771" cy="46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and Neck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Masseter</a:t>
            </a:r>
          </a:p>
          <a:p>
            <a:pPr lvl="1"/>
            <a:r>
              <a:rPr lang="en-US" dirty="0" smtClean="0"/>
              <a:t>Located in the cheek, its function is to move the jaw and teeth.</a:t>
            </a:r>
          </a:p>
          <a:p>
            <a:r>
              <a:rPr lang="en-US" dirty="0" err="1" smtClean="0"/>
              <a:t>Brachiocephalicus</a:t>
            </a:r>
            <a:endParaRPr lang="en-US" dirty="0" smtClean="0"/>
          </a:p>
          <a:p>
            <a:pPr lvl="1"/>
            <a:r>
              <a:rPr lang="en-US" dirty="0" smtClean="0"/>
              <a:t>Aids in the movement of the leg and shoulder.  Also, acts as a lateral flexor in the neck.</a:t>
            </a:r>
          </a:p>
          <a:p>
            <a:r>
              <a:rPr lang="en-US" dirty="0" smtClean="0"/>
              <a:t>Trapezius</a:t>
            </a:r>
          </a:p>
          <a:p>
            <a:pPr lvl="1"/>
            <a:r>
              <a:rPr lang="en-US" dirty="0" smtClean="0"/>
              <a:t>Aids in movement of the scapula.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3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Cattle muscle anatomy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676400"/>
            <a:ext cx="5626771" cy="46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914400" y="23622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2362200" y="3276600"/>
            <a:ext cx="3810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95400" y="21336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2743200" y="2943223"/>
            <a:ext cx="381000" cy="409575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16764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3305175" y="2971800"/>
            <a:ext cx="457200" cy="457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shoulder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Deltoid</a:t>
            </a:r>
          </a:p>
          <a:p>
            <a:pPr lvl="1"/>
            <a:r>
              <a:rPr lang="en-US" dirty="0" smtClean="0"/>
              <a:t>Abducts the arm.</a:t>
            </a:r>
            <a:endParaRPr lang="en-US" dirty="0"/>
          </a:p>
          <a:p>
            <a:r>
              <a:rPr lang="en-US" dirty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lvl="1"/>
            <a:r>
              <a:rPr lang="en-US" dirty="0" smtClean="0"/>
              <a:t>Extends the elbow.</a:t>
            </a:r>
            <a:endParaRPr lang="en-US" dirty="0"/>
          </a:p>
          <a:p>
            <a:r>
              <a:rPr lang="en-US" dirty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lvl="1"/>
            <a:r>
              <a:rPr lang="en-US" dirty="0" smtClean="0"/>
              <a:t>Flexes the arm and forearm.</a:t>
            </a:r>
            <a:endParaRPr lang="en-US" dirty="0"/>
          </a:p>
          <a:p>
            <a:r>
              <a:rPr lang="en-US" dirty="0"/>
              <a:t>Brachialis </a:t>
            </a:r>
            <a:endParaRPr lang="en-US" dirty="0" smtClean="0"/>
          </a:p>
          <a:p>
            <a:pPr lvl="1"/>
            <a:r>
              <a:rPr lang="en-US" dirty="0" smtClean="0"/>
              <a:t>Flexes the elbow.</a:t>
            </a:r>
            <a:endParaRPr lang="en-US" dirty="0"/>
          </a:p>
          <a:p>
            <a:r>
              <a:rPr lang="en-US" dirty="0" smtClean="0"/>
              <a:t>Latissimus </a:t>
            </a:r>
            <a:r>
              <a:rPr lang="en-US" dirty="0" err="1" smtClean="0"/>
              <a:t>Dorsi</a:t>
            </a:r>
            <a:endParaRPr lang="en-US" dirty="0" smtClean="0"/>
          </a:p>
          <a:p>
            <a:pPr lvl="1"/>
            <a:r>
              <a:rPr lang="en-US" dirty="0" smtClean="0"/>
              <a:t>Flexes the shoulder.</a:t>
            </a:r>
            <a:endParaRPr lang="en-US" dirty="0"/>
          </a:p>
          <a:p>
            <a:r>
              <a:rPr lang="en-US" dirty="0"/>
              <a:t>Deep </a:t>
            </a:r>
            <a:r>
              <a:rPr lang="en-US" dirty="0" smtClean="0"/>
              <a:t>Pectoral</a:t>
            </a:r>
          </a:p>
          <a:p>
            <a:pPr lvl="1"/>
            <a:r>
              <a:rPr lang="en-US" dirty="0"/>
              <a:t>Extends </a:t>
            </a:r>
            <a:r>
              <a:rPr lang="en-US" dirty="0" smtClean="0"/>
              <a:t>the shoulder joint, </a:t>
            </a:r>
            <a:r>
              <a:rPr lang="en-US" dirty="0"/>
              <a:t>elevates </a:t>
            </a:r>
            <a:r>
              <a:rPr lang="en-US" dirty="0" smtClean="0"/>
              <a:t>the trunk </a:t>
            </a:r>
            <a:r>
              <a:rPr lang="en-US" dirty="0"/>
              <a:t>when limb </a:t>
            </a:r>
            <a:r>
              <a:rPr lang="en-US" dirty="0" smtClean="0"/>
              <a:t>advances, and retracts limb.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19199"/>
          </a:xfrm>
        </p:spPr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219325"/>
            <a:ext cx="4953000" cy="3886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sz="2600" b="1" u="sng" dirty="0" smtClean="0">
                <a:solidFill>
                  <a:schemeClr val="tx1"/>
                </a:solidFill>
              </a:rPr>
              <a:t>Skeletal Muscles</a:t>
            </a:r>
            <a:r>
              <a:rPr lang="en-US" sz="2600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Have a striped appearance, include voluntary and involuntary, attached to and moves your bones.  This is a majority of the muscle tissue in your body.</a:t>
            </a:r>
          </a:p>
          <a:p>
            <a:pPr algn="l"/>
            <a:endParaRPr lang="en-US" sz="2800" dirty="0" smtClean="0"/>
          </a:p>
          <a:p>
            <a:pPr algn="l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429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0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Cattle muscle anatomy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676400"/>
            <a:ext cx="5626771" cy="46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24000" y="43434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3505200" y="3886200"/>
            <a:ext cx="381000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44958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3810000" y="4238625"/>
            <a:ext cx="3048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6101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nut 15"/>
          <p:cNvSpPr/>
          <p:nvPr/>
        </p:nvSpPr>
        <p:spPr>
          <a:xfrm>
            <a:off x="3552825" y="4448175"/>
            <a:ext cx="285750" cy="276226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16002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4000500" y="3124200"/>
            <a:ext cx="952500" cy="838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00500" y="5029200"/>
            <a:ext cx="4191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4110037" y="4400550"/>
            <a:ext cx="619125" cy="54768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9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Trunk, Pelvis, and thigh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Gastrocnemius</a:t>
            </a:r>
          </a:p>
          <a:p>
            <a:pPr lvl="1"/>
            <a:r>
              <a:rPr lang="en-US" dirty="0" smtClean="0"/>
              <a:t>Extends the hock or flexes the stifle joint.</a:t>
            </a:r>
          </a:p>
          <a:p>
            <a:r>
              <a:rPr lang="en-US" dirty="0" smtClean="0"/>
              <a:t>Internal/External Abdominal Oblique</a:t>
            </a:r>
          </a:p>
          <a:p>
            <a:pPr lvl="1"/>
            <a:r>
              <a:rPr lang="en-US" dirty="0" smtClean="0"/>
              <a:t>Compresses the abdomen and flexes the trunk.</a:t>
            </a:r>
          </a:p>
          <a:p>
            <a:r>
              <a:rPr lang="en-US" dirty="0" smtClean="0"/>
              <a:t>Tensor Fasciae </a:t>
            </a:r>
            <a:r>
              <a:rPr lang="en-US" dirty="0" err="1" smtClean="0"/>
              <a:t>Latae</a:t>
            </a:r>
            <a:endParaRPr lang="en-US" dirty="0" smtClean="0"/>
          </a:p>
          <a:p>
            <a:pPr lvl="1"/>
            <a:r>
              <a:rPr lang="en-US" dirty="0" smtClean="0"/>
              <a:t>Flexes the hip joint, and extends the stifle joint.</a:t>
            </a:r>
          </a:p>
          <a:p>
            <a:r>
              <a:rPr lang="en-US" dirty="0" smtClean="0"/>
              <a:t>Middle Gluteal</a:t>
            </a:r>
          </a:p>
          <a:p>
            <a:pPr lvl="1"/>
            <a:r>
              <a:rPr lang="en-US" dirty="0" smtClean="0"/>
              <a:t>Extends the hip and abducts the limb.</a:t>
            </a:r>
          </a:p>
          <a:p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/>
              <a:t>Extends the hip, stifle, and hock </a:t>
            </a:r>
            <a:r>
              <a:rPr lang="en-US" dirty="0" smtClean="0"/>
              <a:t>joints, and flexes the stifle when the hind foot is off the ground.</a:t>
            </a:r>
          </a:p>
          <a:p>
            <a:r>
              <a:rPr lang="en-US" dirty="0" smtClean="0"/>
              <a:t>Semitendinosus</a:t>
            </a:r>
          </a:p>
          <a:p>
            <a:pPr lvl="1"/>
            <a:r>
              <a:rPr lang="en-US" dirty="0" smtClean="0"/>
              <a:t>Extends the </a:t>
            </a:r>
            <a:r>
              <a:rPr lang="en-US" dirty="0"/>
              <a:t>hip, stifle and hock </a:t>
            </a:r>
            <a:r>
              <a:rPr lang="en-US" dirty="0" smtClean="0"/>
              <a:t>joint, and </a:t>
            </a:r>
            <a:r>
              <a:rPr lang="en-US" dirty="0"/>
              <a:t>flexes </a:t>
            </a:r>
            <a:r>
              <a:rPr lang="en-US" dirty="0" smtClean="0"/>
              <a:t>the stifle </a:t>
            </a:r>
            <a:r>
              <a:rPr lang="en-US" dirty="0"/>
              <a:t>joint when </a:t>
            </a:r>
            <a:r>
              <a:rPr lang="en-US" dirty="0" smtClean="0"/>
              <a:t>the </a:t>
            </a:r>
            <a:r>
              <a:rPr lang="en-US" dirty="0" err="1" smtClean="0"/>
              <a:t>hindfoot</a:t>
            </a:r>
            <a:r>
              <a:rPr lang="en-US" dirty="0" smtClean="0"/>
              <a:t> </a:t>
            </a:r>
            <a:r>
              <a:rPr lang="en-US" dirty="0"/>
              <a:t>is lifted from the ground.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4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Cattle muscle anatomy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676400"/>
            <a:ext cx="5626771" cy="46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38600" y="51816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6248400" y="4191000"/>
            <a:ext cx="3048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17526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5257800" y="3048000"/>
            <a:ext cx="3048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953000" y="3352800"/>
            <a:ext cx="609600" cy="6096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48400" y="18288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5695950" y="3238500"/>
            <a:ext cx="304800" cy="4191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400800" y="21336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5648325" y="2819400"/>
            <a:ext cx="552450" cy="4191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743700" y="2514600"/>
            <a:ext cx="571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nut 24"/>
          <p:cNvSpPr/>
          <p:nvPr/>
        </p:nvSpPr>
        <p:spPr>
          <a:xfrm>
            <a:off x="6200775" y="2971800"/>
            <a:ext cx="381000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86600" y="27432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nut 28"/>
          <p:cNvSpPr/>
          <p:nvPr/>
        </p:nvSpPr>
        <p:spPr>
          <a:xfrm>
            <a:off x="6448425" y="3314700"/>
            <a:ext cx="390525" cy="457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8" grpId="0" animBg="1"/>
      <p:bldP spid="22" grpId="0" animBg="1"/>
      <p:bldP spid="25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Sheep muscle anatomy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52600"/>
            <a:ext cx="7391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730542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1— Masseter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130215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3–Trapezius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352800"/>
            <a:ext cx="1247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8—</a:t>
            </a:r>
            <a:r>
              <a:rPr lang="en-US" sz="1050" b="1" dirty="0"/>
              <a:t> </a:t>
            </a:r>
            <a:r>
              <a:rPr lang="en-US" sz="1050" b="1" dirty="0" err="1" smtClean="0"/>
              <a:t>Deltoideus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649751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2—</a:t>
            </a:r>
          </a:p>
          <a:p>
            <a:r>
              <a:rPr lang="en-US" sz="1050" b="1" dirty="0" err="1" smtClean="0"/>
              <a:t>Brachiocephalicus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338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6—</a:t>
            </a:r>
          </a:p>
          <a:p>
            <a:r>
              <a:rPr lang="en-US" sz="1050" b="1" dirty="0" smtClean="0"/>
              <a:t>Deep Pectoral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130215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18—</a:t>
            </a:r>
          </a:p>
          <a:p>
            <a:r>
              <a:rPr lang="en-US" sz="1050" b="1" dirty="0" smtClean="0"/>
              <a:t>Latissimus </a:t>
            </a:r>
            <a:r>
              <a:rPr lang="en-US" sz="1050" b="1" dirty="0" err="1" smtClean="0"/>
              <a:t>Dorsi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36121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20—</a:t>
            </a:r>
          </a:p>
          <a:p>
            <a:r>
              <a:rPr lang="en-US" sz="1050" b="1" dirty="0" smtClean="0"/>
              <a:t>Internal Abdominal Oblique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00" y="318632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21—</a:t>
            </a:r>
          </a:p>
          <a:p>
            <a:r>
              <a:rPr lang="en-US" sz="1050" b="1" dirty="0" smtClean="0"/>
              <a:t>External Abdominal Oblique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24—</a:t>
            </a:r>
          </a:p>
          <a:p>
            <a:r>
              <a:rPr lang="en-US" sz="1050" b="1" dirty="0" smtClean="0"/>
              <a:t>Tensor Fasciae </a:t>
            </a:r>
            <a:r>
              <a:rPr lang="en-US" sz="1050" b="1" dirty="0" err="1" smtClean="0"/>
              <a:t>Latae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257173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22—</a:t>
            </a:r>
          </a:p>
          <a:p>
            <a:r>
              <a:rPr lang="en-US" sz="1050" b="1" dirty="0" smtClean="0"/>
              <a:t>Middle Gluteal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6125" y="38862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28—</a:t>
            </a:r>
          </a:p>
          <a:p>
            <a:r>
              <a:rPr lang="en-US" sz="1050" b="1" dirty="0" smtClean="0"/>
              <a:t>Gastrocnemius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267111"/>
            <a:ext cx="876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26—</a:t>
            </a:r>
          </a:p>
          <a:p>
            <a:r>
              <a:rPr lang="en-US" sz="1050" b="1" dirty="0" smtClean="0"/>
              <a:t>Biceps </a:t>
            </a:r>
            <a:r>
              <a:rPr lang="en-US" sz="1050" b="1" dirty="0" err="1" smtClean="0"/>
              <a:t>Femoris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3749248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10—</a:t>
            </a:r>
          </a:p>
          <a:p>
            <a:r>
              <a:rPr lang="en-US" sz="1050" b="1" dirty="0" smtClean="0"/>
              <a:t>Brachialis</a:t>
            </a:r>
            <a:endParaRPr lang="en-US" sz="1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34300" y="3606716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27—</a:t>
            </a:r>
          </a:p>
          <a:p>
            <a:r>
              <a:rPr lang="en-US" sz="1050" b="1" dirty="0" smtClean="0"/>
              <a:t>Semitendinosus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049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and Neck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Masseter</a:t>
            </a:r>
          </a:p>
          <a:p>
            <a:pPr lvl="1"/>
            <a:r>
              <a:rPr lang="en-US" dirty="0" smtClean="0"/>
              <a:t>Elevates the jaw to help aid in the process of chewing.</a:t>
            </a:r>
          </a:p>
          <a:p>
            <a:r>
              <a:rPr lang="en-US" dirty="0" smtClean="0"/>
              <a:t>Trapezius</a:t>
            </a:r>
          </a:p>
          <a:p>
            <a:pPr lvl="1"/>
            <a:r>
              <a:rPr lang="en-US" dirty="0" smtClean="0"/>
              <a:t>Rotates, elevates, and retracts scapula.</a:t>
            </a:r>
          </a:p>
          <a:p>
            <a:r>
              <a:rPr lang="en-US" dirty="0" err="1" smtClean="0"/>
              <a:t>Brachiocephalicus</a:t>
            </a:r>
            <a:endParaRPr lang="en-US" dirty="0" smtClean="0"/>
          </a:p>
          <a:p>
            <a:pPr lvl="1"/>
            <a:r>
              <a:rPr lang="en-US" dirty="0" smtClean="0"/>
              <a:t>Aids in the movement of the leg and shoulder.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Sheep muscle anatomy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52600"/>
            <a:ext cx="7391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730542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1— Masseter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130215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3–Trapezius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352800"/>
            <a:ext cx="1247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8—</a:t>
            </a:r>
            <a:r>
              <a:rPr lang="en-US" sz="1050" b="1" dirty="0"/>
              <a:t> </a:t>
            </a:r>
            <a:r>
              <a:rPr lang="en-US" sz="1050" b="1" dirty="0" err="1" smtClean="0"/>
              <a:t>Deltoideus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649751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2—</a:t>
            </a:r>
          </a:p>
          <a:p>
            <a:r>
              <a:rPr lang="en-US" sz="1050" b="1" dirty="0" err="1" smtClean="0"/>
              <a:t>Brachiocephalicus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338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6—</a:t>
            </a:r>
          </a:p>
          <a:p>
            <a:r>
              <a:rPr lang="en-US" sz="1050" b="1" dirty="0" smtClean="0"/>
              <a:t>Deep Pectoral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130215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18—</a:t>
            </a:r>
          </a:p>
          <a:p>
            <a:r>
              <a:rPr lang="en-US" sz="1050" b="1" dirty="0" smtClean="0"/>
              <a:t>Latissimus </a:t>
            </a:r>
            <a:r>
              <a:rPr lang="en-US" sz="1050" b="1" dirty="0" err="1" smtClean="0"/>
              <a:t>Dorsi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36121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20—</a:t>
            </a:r>
          </a:p>
          <a:p>
            <a:r>
              <a:rPr lang="en-US" sz="1050" b="1" dirty="0" smtClean="0"/>
              <a:t>Internal Abdominal Oblique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00" y="318632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21—</a:t>
            </a:r>
          </a:p>
          <a:p>
            <a:r>
              <a:rPr lang="en-US" sz="1050" b="1" dirty="0" smtClean="0"/>
              <a:t>External Abdominal Oblique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24—</a:t>
            </a:r>
          </a:p>
          <a:p>
            <a:r>
              <a:rPr lang="en-US" sz="1050" b="1" dirty="0" smtClean="0"/>
              <a:t>Tensor Fasciae </a:t>
            </a:r>
            <a:r>
              <a:rPr lang="en-US" sz="1050" b="1" dirty="0" err="1" smtClean="0"/>
              <a:t>Latae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257173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22—</a:t>
            </a:r>
          </a:p>
          <a:p>
            <a:r>
              <a:rPr lang="en-US" sz="1050" b="1" dirty="0" smtClean="0"/>
              <a:t>Middle Gluteal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6125" y="38862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28—</a:t>
            </a:r>
          </a:p>
          <a:p>
            <a:r>
              <a:rPr lang="en-US" sz="1050" b="1" dirty="0" smtClean="0"/>
              <a:t>Gastrocnemius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05700" y="3191217"/>
            <a:ext cx="876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26—</a:t>
            </a:r>
          </a:p>
          <a:p>
            <a:r>
              <a:rPr lang="en-US" sz="1050" b="1" dirty="0" smtClean="0"/>
              <a:t>Biceps </a:t>
            </a:r>
            <a:r>
              <a:rPr lang="en-US" sz="1050" b="1" dirty="0" err="1" smtClean="0"/>
              <a:t>Femoris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3749248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10—</a:t>
            </a:r>
          </a:p>
          <a:p>
            <a:r>
              <a:rPr lang="en-US" sz="1050" b="1" dirty="0" smtClean="0"/>
              <a:t>Brachialis</a:t>
            </a:r>
            <a:endParaRPr lang="en-US" sz="105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71600" y="2984458"/>
            <a:ext cx="381000" cy="9017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1628775" y="2464922"/>
            <a:ext cx="419100" cy="36023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24200" y="1752600"/>
            <a:ext cx="0" cy="5045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2895600" y="2302115"/>
            <a:ext cx="609600" cy="42842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90800" y="3099874"/>
            <a:ext cx="304800" cy="252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 rot="18842257">
            <a:off x="2490771" y="2239963"/>
            <a:ext cx="304800" cy="725544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shoulder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Deltoideus</a:t>
            </a:r>
            <a:endParaRPr lang="en-US" dirty="0" smtClean="0"/>
          </a:p>
          <a:p>
            <a:pPr lvl="1"/>
            <a:r>
              <a:rPr lang="en-US" dirty="0" smtClean="0"/>
              <a:t>Moves and stabilizes the shoulder joint.</a:t>
            </a:r>
            <a:endParaRPr lang="en-US" dirty="0"/>
          </a:p>
          <a:p>
            <a:r>
              <a:rPr lang="en-US" dirty="0" smtClean="0"/>
              <a:t>Deep Pectoral</a:t>
            </a:r>
          </a:p>
          <a:p>
            <a:pPr lvl="1"/>
            <a:r>
              <a:rPr lang="en-US" dirty="0"/>
              <a:t>Adducts </a:t>
            </a:r>
            <a:r>
              <a:rPr lang="en-US" dirty="0" smtClean="0"/>
              <a:t>the limb and stabilizes </a:t>
            </a:r>
            <a:r>
              <a:rPr lang="en-US" dirty="0"/>
              <a:t>shoulder joint</a:t>
            </a:r>
          </a:p>
          <a:p>
            <a:r>
              <a:rPr lang="en-US" dirty="0"/>
              <a:t>Latissimus </a:t>
            </a:r>
            <a:r>
              <a:rPr lang="en-US" dirty="0" err="1" smtClean="0"/>
              <a:t>dorsi</a:t>
            </a:r>
            <a:endParaRPr lang="en-US" dirty="0" smtClean="0"/>
          </a:p>
          <a:p>
            <a:pPr lvl="1"/>
            <a:r>
              <a:rPr lang="en-US" dirty="0"/>
              <a:t>Extends, </a:t>
            </a:r>
            <a:r>
              <a:rPr lang="en-US" dirty="0" smtClean="0"/>
              <a:t>adducts, </a:t>
            </a:r>
            <a:r>
              <a:rPr lang="en-US" dirty="0"/>
              <a:t>and medially rotates arm</a:t>
            </a:r>
          </a:p>
          <a:p>
            <a:r>
              <a:rPr lang="en-US" dirty="0" smtClean="0"/>
              <a:t>Brachialis</a:t>
            </a:r>
          </a:p>
          <a:p>
            <a:pPr lvl="1"/>
            <a:r>
              <a:rPr lang="en-US" dirty="0" smtClean="0"/>
              <a:t>Flexes the elbow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Sheep muscle anatomy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19470"/>
            <a:ext cx="7391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730542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1— Masseter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130215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3–Trapezius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352800"/>
            <a:ext cx="1247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8—</a:t>
            </a:r>
            <a:r>
              <a:rPr lang="en-US" sz="1050" b="1" dirty="0"/>
              <a:t> </a:t>
            </a:r>
            <a:r>
              <a:rPr lang="en-US" sz="1050" b="1" dirty="0" err="1" smtClean="0"/>
              <a:t>Deltoideus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650093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2—</a:t>
            </a:r>
          </a:p>
          <a:p>
            <a:r>
              <a:rPr lang="en-US" sz="1050" b="1" dirty="0" err="1" smtClean="0"/>
              <a:t>Brachiocephalicus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338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6—</a:t>
            </a:r>
          </a:p>
          <a:p>
            <a:r>
              <a:rPr lang="en-US" sz="1050" b="1" dirty="0" smtClean="0"/>
              <a:t>Deep Pectoral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04603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18—</a:t>
            </a:r>
          </a:p>
          <a:p>
            <a:r>
              <a:rPr lang="en-US" sz="1050" b="1" dirty="0" smtClean="0"/>
              <a:t>Latissimus </a:t>
            </a:r>
            <a:r>
              <a:rPr lang="en-US" sz="1050" b="1" dirty="0" err="1" smtClean="0"/>
              <a:t>Dorsi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36121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20—</a:t>
            </a:r>
          </a:p>
          <a:p>
            <a:r>
              <a:rPr lang="en-US" sz="1050" b="1" dirty="0" smtClean="0"/>
              <a:t>Internal Abdominal Oblique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00" y="318632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21—</a:t>
            </a:r>
          </a:p>
          <a:p>
            <a:r>
              <a:rPr lang="en-US" sz="1050" b="1" dirty="0" smtClean="0"/>
              <a:t>External Abdominal Oblique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24—</a:t>
            </a:r>
          </a:p>
          <a:p>
            <a:r>
              <a:rPr lang="en-US" sz="1050" b="1" dirty="0" smtClean="0"/>
              <a:t>Tensor Fasciae </a:t>
            </a:r>
            <a:r>
              <a:rPr lang="en-US" sz="1050" b="1" dirty="0" err="1" smtClean="0"/>
              <a:t>Latae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257173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22—</a:t>
            </a:r>
          </a:p>
          <a:p>
            <a:r>
              <a:rPr lang="en-US" sz="1050" b="1" dirty="0" smtClean="0"/>
              <a:t>Middle Gluteal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6125" y="38862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28—</a:t>
            </a:r>
          </a:p>
          <a:p>
            <a:r>
              <a:rPr lang="en-US" sz="1050" b="1" dirty="0" smtClean="0"/>
              <a:t>Gastrocnemius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05700" y="3191217"/>
            <a:ext cx="876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26—</a:t>
            </a:r>
          </a:p>
          <a:p>
            <a:r>
              <a:rPr lang="en-US" sz="1050" b="1" dirty="0" smtClean="0"/>
              <a:t>Biceps </a:t>
            </a:r>
            <a:r>
              <a:rPr lang="en-US" sz="1050" b="1" dirty="0" err="1" smtClean="0"/>
              <a:t>Femoris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3749248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10—</a:t>
            </a:r>
          </a:p>
          <a:p>
            <a:r>
              <a:rPr lang="en-US" sz="1050" b="1" dirty="0" smtClean="0"/>
              <a:t>Brachialis</a:t>
            </a:r>
            <a:endParaRPr lang="en-US" sz="1050" b="1" dirty="0"/>
          </a:p>
        </p:txBody>
      </p:sp>
      <p:cxnSp>
        <p:nvCxnSpPr>
          <p:cNvPr id="17" name="Straight Arrow Connector 16"/>
          <p:cNvCxnSpPr>
            <a:endCxn id="6" idx="1"/>
          </p:cNvCxnSpPr>
          <p:nvPr/>
        </p:nvCxnSpPr>
        <p:spPr>
          <a:xfrm>
            <a:off x="1066800" y="3479758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3000375" y="3065591"/>
            <a:ext cx="457200" cy="457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953000" y="4149298"/>
            <a:ext cx="571500" cy="422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3733800" y="3680772"/>
            <a:ext cx="838200" cy="4572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38600" y="1752600"/>
            <a:ext cx="457200" cy="377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 rot="2388988">
            <a:off x="3995838" y="2355544"/>
            <a:ext cx="579573" cy="85694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09700" y="3956997"/>
            <a:ext cx="9667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nut 26"/>
          <p:cNvSpPr/>
          <p:nvPr/>
        </p:nvSpPr>
        <p:spPr>
          <a:xfrm>
            <a:off x="3162300" y="3680772"/>
            <a:ext cx="457200" cy="3048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Trunk, pelvis, and thigh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Internal/External </a:t>
            </a:r>
            <a:r>
              <a:rPr lang="en-US" dirty="0"/>
              <a:t>Abdominal </a:t>
            </a:r>
            <a:r>
              <a:rPr lang="en-US" dirty="0" smtClean="0"/>
              <a:t>Oblique</a:t>
            </a:r>
          </a:p>
          <a:p>
            <a:pPr lvl="1"/>
            <a:r>
              <a:rPr lang="en-US" dirty="0" smtClean="0"/>
              <a:t>Flexes abdomen</a:t>
            </a:r>
            <a:endParaRPr lang="en-US" dirty="0"/>
          </a:p>
          <a:p>
            <a:r>
              <a:rPr lang="en-US" dirty="0"/>
              <a:t>Tensor Fasciae </a:t>
            </a:r>
            <a:r>
              <a:rPr lang="en-US" dirty="0" err="1" smtClean="0"/>
              <a:t>Latae</a:t>
            </a:r>
            <a:endParaRPr lang="en-US" dirty="0" smtClean="0"/>
          </a:p>
          <a:p>
            <a:pPr lvl="1"/>
            <a:r>
              <a:rPr lang="en-US" dirty="0" smtClean="0"/>
              <a:t>Abducts hip</a:t>
            </a:r>
            <a:endParaRPr lang="en-US" dirty="0"/>
          </a:p>
          <a:p>
            <a:r>
              <a:rPr lang="en-US" dirty="0"/>
              <a:t>Middle </a:t>
            </a:r>
            <a:r>
              <a:rPr lang="en-US" dirty="0" smtClean="0"/>
              <a:t>Gluteal</a:t>
            </a:r>
          </a:p>
          <a:p>
            <a:pPr lvl="1"/>
            <a:r>
              <a:rPr lang="en-US" dirty="0"/>
              <a:t>Extends </a:t>
            </a:r>
            <a:r>
              <a:rPr lang="en-US" dirty="0" smtClean="0"/>
              <a:t>hip and abducts </a:t>
            </a:r>
            <a:r>
              <a:rPr lang="en-US" dirty="0"/>
              <a:t>limb</a:t>
            </a:r>
          </a:p>
          <a:p>
            <a:r>
              <a:rPr lang="en-US" dirty="0" smtClean="0"/>
              <a:t>Gastrocnemius</a:t>
            </a:r>
          </a:p>
          <a:p>
            <a:pPr lvl="1"/>
            <a:r>
              <a:rPr lang="en-US" dirty="0" smtClean="0"/>
              <a:t>Flexes the knee.</a:t>
            </a:r>
            <a:endParaRPr lang="en-US" dirty="0"/>
          </a:p>
          <a:p>
            <a:r>
              <a:rPr lang="en-US" dirty="0"/>
              <a:t>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 smtClean="0"/>
              <a:t>Flexes and rotates the knee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Sheep muscle anatomy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8" y="1752600"/>
            <a:ext cx="7391400" cy="4619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730542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1— Masseter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130215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3–Trapezius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352800"/>
            <a:ext cx="1247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8—</a:t>
            </a:r>
            <a:r>
              <a:rPr lang="en-US" sz="1050" b="1" dirty="0"/>
              <a:t> </a:t>
            </a:r>
            <a:r>
              <a:rPr lang="en-US" sz="1050" b="1" dirty="0" err="1" smtClean="0"/>
              <a:t>Deltoideus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649751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2—</a:t>
            </a:r>
          </a:p>
          <a:p>
            <a:r>
              <a:rPr lang="en-US" sz="1050" b="1" dirty="0" err="1" smtClean="0"/>
              <a:t>Brachiocephalicus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338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6—</a:t>
            </a:r>
          </a:p>
          <a:p>
            <a:r>
              <a:rPr lang="en-US" sz="1050" b="1" dirty="0" smtClean="0"/>
              <a:t>Deep Pectoral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130215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18—</a:t>
            </a:r>
          </a:p>
          <a:p>
            <a:r>
              <a:rPr lang="en-US" sz="1050" b="1" dirty="0" smtClean="0"/>
              <a:t>Latissimus </a:t>
            </a:r>
            <a:r>
              <a:rPr lang="en-US" sz="1050" b="1" dirty="0" err="1" smtClean="0"/>
              <a:t>Dorsi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36121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20—</a:t>
            </a:r>
          </a:p>
          <a:p>
            <a:r>
              <a:rPr lang="en-US" sz="1050" b="1" dirty="0" smtClean="0"/>
              <a:t>Internal Abdominal Oblique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4500" y="318632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21—</a:t>
            </a:r>
          </a:p>
          <a:p>
            <a:r>
              <a:rPr lang="en-US" sz="1050" b="1" dirty="0" smtClean="0"/>
              <a:t>External Abdominal Oblique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7526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24—</a:t>
            </a:r>
          </a:p>
          <a:p>
            <a:r>
              <a:rPr lang="en-US" sz="1050" b="1" dirty="0" smtClean="0"/>
              <a:t>Tensor Fasciae </a:t>
            </a:r>
            <a:r>
              <a:rPr lang="en-US" sz="1050" b="1" dirty="0" err="1" smtClean="0"/>
              <a:t>Latae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50" y="2130215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22—</a:t>
            </a:r>
          </a:p>
          <a:p>
            <a:r>
              <a:rPr lang="en-US" sz="1050" b="1" dirty="0" smtClean="0"/>
              <a:t>Middle Gluteal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6125" y="38862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28—</a:t>
            </a:r>
          </a:p>
          <a:p>
            <a:r>
              <a:rPr lang="en-US" sz="1050" b="1" dirty="0" smtClean="0"/>
              <a:t>Gastrocnemius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05700" y="3191217"/>
            <a:ext cx="876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26—</a:t>
            </a:r>
          </a:p>
          <a:p>
            <a:r>
              <a:rPr lang="en-US" sz="1050" b="1" dirty="0" smtClean="0"/>
              <a:t>Biceps </a:t>
            </a:r>
            <a:r>
              <a:rPr lang="en-US" sz="1050" b="1" dirty="0" err="1" smtClean="0"/>
              <a:t>Femoris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3749248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10—</a:t>
            </a:r>
          </a:p>
          <a:p>
            <a:r>
              <a:rPr lang="en-US" sz="1050" b="1" dirty="0" smtClean="0"/>
              <a:t>Brachialis</a:t>
            </a:r>
            <a:endParaRPr lang="en-US" sz="105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57774" y="1828800"/>
            <a:ext cx="419100" cy="7399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5476874" y="2092852"/>
            <a:ext cx="1038225" cy="452861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791200" y="3886200"/>
            <a:ext cx="228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nut 26"/>
          <p:cNvSpPr/>
          <p:nvPr/>
        </p:nvSpPr>
        <p:spPr>
          <a:xfrm>
            <a:off x="4419600" y="2857500"/>
            <a:ext cx="1143000" cy="9525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639050" y="2473024"/>
            <a:ext cx="609600" cy="62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nut 30"/>
          <p:cNvSpPr/>
          <p:nvPr/>
        </p:nvSpPr>
        <p:spPr>
          <a:xfrm rot="19174557">
            <a:off x="6804480" y="2247111"/>
            <a:ext cx="485775" cy="84334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96000" y="18288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nut 33"/>
          <p:cNvSpPr/>
          <p:nvPr/>
        </p:nvSpPr>
        <p:spPr>
          <a:xfrm>
            <a:off x="6286499" y="2545713"/>
            <a:ext cx="457200" cy="36709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endCxn id="15" idx="2"/>
          </p:cNvCxnSpPr>
          <p:nvPr/>
        </p:nvCxnSpPr>
        <p:spPr>
          <a:xfrm flipH="1" flipV="1">
            <a:off x="7943850" y="3768298"/>
            <a:ext cx="209550" cy="325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nut 36"/>
          <p:cNvSpPr/>
          <p:nvPr/>
        </p:nvSpPr>
        <p:spPr>
          <a:xfrm rot="2458594">
            <a:off x="6804703" y="2989268"/>
            <a:ext cx="457200" cy="9144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720012" y="4210050"/>
            <a:ext cx="352425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39"/>
          <p:cNvSpPr/>
          <p:nvPr/>
        </p:nvSpPr>
        <p:spPr>
          <a:xfrm>
            <a:off x="6780667" y="3956997"/>
            <a:ext cx="361950" cy="36014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1" grpId="0" animBg="1"/>
      <p:bldP spid="34" grpId="0" animBg="1"/>
      <p:bldP spid="3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/>
              <a:t>Types of Muscles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4343400" cy="251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Smooth Muscles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3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Involuntary muscles, found in the walls of internal organs and the blood vessels.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19199"/>
          </a:xfrm>
        </p:spPr>
        <p:txBody>
          <a:bodyPr/>
          <a:lstStyle/>
          <a:p>
            <a:r>
              <a:rPr lang="en-US" dirty="0" smtClean="0"/>
              <a:t>Types of Muscles…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44958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 smtClean="0">
                <a:solidFill>
                  <a:schemeClr val="tx1"/>
                </a:solidFill>
              </a:rPr>
              <a:t>Cardiac Muscles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</a:p>
          <a:p>
            <a:pPr algn="l">
              <a:lnSpc>
                <a:spcPct val="9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Muscles that form a network to make up the heart.</a:t>
            </a:r>
          </a:p>
          <a:p>
            <a:pPr algn="l">
              <a:lnSpc>
                <a:spcPct val="9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8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02252"/>
            <a:ext cx="1962150" cy="2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1479852"/>
            <a:ext cx="180167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3302252"/>
            <a:ext cx="1830245" cy="21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5482327"/>
            <a:ext cx="180167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2328"/>
            <a:ext cx="198120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852"/>
            <a:ext cx="198120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and neck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Masseter</a:t>
            </a:r>
          </a:p>
          <a:p>
            <a:pPr lvl="1"/>
            <a:r>
              <a:rPr lang="en-US" dirty="0" smtClean="0"/>
              <a:t>Elevates the mandible </a:t>
            </a:r>
          </a:p>
          <a:p>
            <a:r>
              <a:rPr lang="en-US" dirty="0" smtClean="0"/>
              <a:t>Brachiocephalic</a:t>
            </a:r>
            <a:endParaRPr lang="en-US" dirty="0"/>
          </a:p>
          <a:p>
            <a:pPr lvl="1"/>
            <a:r>
              <a:rPr lang="en-US" dirty="0"/>
              <a:t>Helps to protract the </a:t>
            </a:r>
            <a:r>
              <a:rPr lang="en-US" dirty="0" smtClean="0"/>
              <a:t>arm</a:t>
            </a:r>
          </a:p>
          <a:p>
            <a:r>
              <a:rPr lang="en-US" dirty="0"/>
              <a:t>Trapezius</a:t>
            </a:r>
          </a:p>
          <a:p>
            <a:pPr lvl="1"/>
            <a:r>
              <a:rPr lang="en-US" dirty="0"/>
              <a:t>Helps to keep the scapula in place and move it forward and backward.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7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02252"/>
            <a:ext cx="1962150" cy="2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1479852"/>
            <a:ext cx="180167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3302252"/>
            <a:ext cx="1830245" cy="21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30" y="5482327"/>
            <a:ext cx="180167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2328"/>
            <a:ext cx="1981200" cy="10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852"/>
            <a:ext cx="1981200" cy="1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81200" y="2363308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5146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3957637" y="2184148"/>
            <a:ext cx="328613" cy="330452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914775" y="2549777"/>
            <a:ext cx="371475" cy="38100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muscle anatomy diagram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shoulder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atissimus </a:t>
            </a:r>
            <a:r>
              <a:rPr lang="en-US" dirty="0" err="1"/>
              <a:t>D</a:t>
            </a:r>
            <a:r>
              <a:rPr lang="en-US" dirty="0" err="1" smtClean="0"/>
              <a:t>orsi</a:t>
            </a:r>
            <a:endParaRPr lang="en-US" dirty="0" smtClean="0"/>
          </a:p>
          <a:p>
            <a:pPr lvl="1"/>
            <a:r>
              <a:rPr lang="en-US" dirty="0" smtClean="0"/>
              <a:t>Major retractor muscle of the arm</a:t>
            </a:r>
            <a:endParaRPr lang="en-US" dirty="0"/>
          </a:p>
          <a:p>
            <a:r>
              <a:rPr lang="en-US" dirty="0" smtClean="0"/>
              <a:t>Deltoid</a:t>
            </a:r>
            <a:endParaRPr lang="en-US" dirty="0"/>
          </a:p>
          <a:p>
            <a:pPr lvl="1"/>
            <a:r>
              <a:rPr lang="en-US" dirty="0" smtClean="0"/>
              <a:t>Helps to protract the upper arm</a:t>
            </a:r>
          </a:p>
          <a:p>
            <a:r>
              <a:rPr lang="en-US" dirty="0"/>
              <a:t>Deep Pectoral</a:t>
            </a:r>
          </a:p>
          <a:p>
            <a:pPr lvl="1"/>
            <a:r>
              <a:rPr lang="en-US" dirty="0"/>
              <a:t>Adducts the limb and pulls the limb caudally</a:t>
            </a:r>
          </a:p>
          <a:p>
            <a:r>
              <a:rPr lang="en-US" dirty="0"/>
              <a:t>Triceps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/>
              <a:t>Extends the elbow and flexes the shoulder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/>
              <a:t>Flexor of the forearm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880</TotalTime>
  <Words>891</Words>
  <Application>Microsoft Office PowerPoint</Application>
  <PresentationFormat>On-screen Show (4:3)</PresentationFormat>
  <Paragraphs>260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Apothecary</vt:lpstr>
      <vt:lpstr>Animal Muscle Identification</vt:lpstr>
      <vt:lpstr>Types of Muscles</vt:lpstr>
      <vt:lpstr>Types of Muscles</vt:lpstr>
      <vt:lpstr>Types of Muscles…</vt:lpstr>
      <vt:lpstr>Pig muscle Anatomy Diagram</vt:lpstr>
      <vt:lpstr>Head and neck Muscles</vt:lpstr>
      <vt:lpstr>Pig muscle Anatomy Diagram</vt:lpstr>
      <vt:lpstr>Pig muscle anatomy diagram</vt:lpstr>
      <vt:lpstr>Arm and shoulder muscles</vt:lpstr>
      <vt:lpstr>Pig muscle Anatomy Diagram</vt:lpstr>
      <vt:lpstr>Pig muscle anatomy diagram</vt:lpstr>
      <vt:lpstr>Pelvis and thigh muscles</vt:lpstr>
      <vt:lpstr>Pig muscle Anatomy Diagram</vt:lpstr>
      <vt:lpstr>Trunk Muscles</vt:lpstr>
      <vt:lpstr>Pig muscle Anatomy Diagram</vt:lpstr>
      <vt:lpstr>Cattle muscle anatomy diagram</vt:lpstr>
      <vt:lpstr>Head and Neck muscles</vt:lpstr>
      <vt:lpstr>Cattle muscle anatomy diagram</vt:lpstr>
      <vt:lpstr>Arm and shoulder muscles</vt:lpstr>
      <vt:lpstr>Cattle muscle anatomy diagram</vt:lpstr>
      <vt:lpstr>Trunk, Pelvis, and thigh muscles</vt:lpstr>
      <vt:lpstr>Cattle muscle anatomy diagram</vt:lpstr>
      <vt:lpstr>Sheep muscle anatomy diagram</vt:lpstr>
      <vt:lpstr>Head and Neck muscles</vt:lpstr>
      <vt:lpstr>Sheep muscle anatomy diagram</vt:lpstr>
      <vt:lpstr>Arm and shoulder muscles</vt:lpstr>
      <vt:lpstr>Sheep muscle anatomy diagram</vt:lpstr>
      <vt:lpstr>Trunk, pelvis, and thigh muscles</vt:lpstr>
      <vt:lpstr>Sheep muscle anatomy diagram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Hartfield, Kevin</cp:lastModifiedBy>
  <cp:revision>58</cp:revision>
  <dcterms:created xsi:type="dcterms:W3CDTF">2014-08-27T19:32:50Z</dcterms:created>
  <dcterms:modified xsi:type="dcterms:W3CDTF">2018-10-29T17:32:43Z</dcterms:modified>
</cp:coreProperties>
</file>